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67" r:id="rId5"/>
    <p:sldId id="258" r:id="rId6"/>
    <p:sldId id="260" r:id="rId7"/>
    <p:sldId id="261" r:id="rId8"/>
    <p:sldId id="259" r:id="rId9"/>
    <p:sldId id="262" r:id="rId10"/>
    <p:sldId id="263" r:id="rId11"/>
    <p:sldId id="265" r:id="rId12"/>
    <p:sldId id="266" r:id="rId13"/>
    <p:sldId id="264" r:id="rId14"/>
    <p:sldId id="272" r:id="rId15"/>
    <p:sldId id="269" r:id="rId16"/>
    <p:sldId id="270" r:id="rId17"/>
    <p:sldId id="274" r:id="rId18"/>
    <p:sldId id="273" r:id="rId19"/>
    <p:sldId id="275" r:id="rId20"/>
    <p:sldId id="276" r:id="rId21"/>
    <p:sldId id="271" r:id="rId22"/>
    <p:sldId id="277" r:id="rId23"/>
    <p:sldId id="278" r:id="rId24"/>
    <p:sldId id="280" r:id="rId25"/>
    <p:sldId id="279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5F55"/>
    <a:srgbClr val="94B6D2"/>
    <a:srgbClr val="7BA79D"/>
    <a:srgbClr val="D8B25C"/>
    <a:srgbClr val="DD8047"/>
    <a:srgbClr val="A5A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6743668342369"/>
          <c:y val="6.7829452189048694E-3"/>
          <c:w val="0.96156223775922911"/>
          <c:h val="0.9916689143956479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AD-47E6-B765-1033053CE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AD-47E6-B765-1033053CE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AD-47E6-B765-1033053CE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AD-47E6-B765-1033053CE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AD-47E6-B765-1033053CE3F1}"/>
              </c:ext>
            </c:extLst>
          </c:dPt>
          <c:dLbls>
            <c:dLbl>
              <c:idx val="0"/>
              <c:layout>
                <c:manualLayout>
                  <c:x val="-0.16403791051865271"/>
                  <c:y val="0.1950096750435149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AD-47E6-B765-1033053CE3F1}"/>
                </c:ext>
              </c:extLst>
            </c:dLbl>
            <c:dLbl>
              <c:idx val="1"/>
              <c:layout>
                <c:manualLayout>
                  <c:x val="-9.2028580468789256E-2"/>
                  <c:y val="-9.47009531195227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6561549665946"/>
                      <c:h val="9.0687977576758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2AD-47E6-B765-1033053CE3F1}"/>
                </c:ext>
              </c:extLst>
            </c:dLbl>
            <c:dLbl>
              <c:idx val="2"/>
              <c:layout>
                <c:manualLayout>
                  <c:x val="3.4023576053681466E-3"/>
                  <c:y val="-0.157382310114475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27243418931059"/>
                      <c:h val="6.304756482474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AD-47E6-B765-1033053CE3F1}"/>
                </c:ext>
              </c:extLst>
            </c:dLbl>
            <c:dLbl>
              <c:idx val="3"/>
              <c:layout>
                <c:manualLayout>
                  <c:x val="0.14318565090713875"/>
                  <c:y val="-0.1007732023459376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7845360942466"/>
                      <c:h val="9.156976045521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AD-47E6-B765-1033053CE3F1}"/>
                </c:ext>
              </c:extLst>
            </c:dLbl>
            <c:dLbl>
              <c:idx val="4"/>
              <c:layout>
                <c:manualLayout>
                  <c:x val="0.19642134162902367"/>
                  <c:y val="0.1921021771473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Arial Rounded MT Bold" panose="020F07040305040302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570437265504"/>
                      <c:h val="6.50032250145049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2AD-47E6-B765-1033053CE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NOMBRE</c:v>
                </c:pt>
                <c:pt idx="1">
                  <c:v>SIGNIFICADO</c:v>
                </c:pt>
                <c:pt idx="2">
                  <c:v>FRASE</c:v>
                </c:pt>
                <c:pt idx="3">
                  <c:v>CONTRARIO</c:v>
                </c:pt>
                <c:pt idx="4">
                  <c:v>SITUACIÓN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AD-47E6-B765-1033053C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81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3.wav"/><Relationship Id="rId5" Type="http://schemas.openxmlformats.org/officeDocument/2006/relationships/chart" Target="../charts/chart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chart" Target="../charts/chart19.xml"/><Relationship Id="rId9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3.wav"/><Relationship Id="rId5" Type="http://schemas.openxmlformats.org/officeDocument/2006/relationships/audio" Target="../media/audio4.wav"/><Relationship Id="rId4" Type="http://schemas.openxmlformats.org/officeDocument/2006/relationships/chart" Target="../charts/char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4643" y="1054386"/>
            <a:ext cx="10318418" cy="1945258"/>
          </a:xfrm>
        </p:spPr>
        <p:txBody>
          <a:bodyPr/>
          <a:lstStyle/>
          <a:p>
            <a: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RULETA DE LAS</a:t>
            </a:r>
            <a:b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EMOCIONES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2922127" y="2984338"/>
            <a:ext cx="6494405" cy="16679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IDENTIFICACIÓN, RECONOCIMIENTO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expresión  EMOCIONAL</a:t>
            </a:r>
          </a:p>
        </p:txBody>
      </p:sp>
      <p:sp>
        <p:nvSpPr>
          <p:cNvPr id="5" name="Botón de acción: Hacia delante o Siguiente 4">
            <a:hlinkClick r:id="" action="ppaction://hlinkshowjump?jump=nextslide" highlightClick="1">
              <a:snd r:embed="rId2" name="breeze.wav"/>
            </a:hlinkClick>
          </p:cNvPr>
          <p:cNvSpPr/>
          <p:nvPr/>
        </p:nvSpPr>
        <p:spPr>
          <a:xfrm>
            <a:off x="5689087" y="4819771"/>
            <a:ext cx="1097280" cy="64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22127" y="5794810"/>
            <a:ext cx="663119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Autora: Psicóloga educativa Karen Marcela Herrera Chang</a:t>
            </a:r>
          </a:p>
          <a:p>
            <a:pPr algn="ctr"/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Autor pictogramas: Sergio </a:t>
            </a:r>
            <a:r>
              <a:rPr lang="pt-BR" alt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Palao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pt-BR" alt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Procedencia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: ARASAAC (www.arasaac.org). Licencia: CC (BY-NC-SA)</a:t>
            </a:r>
            <a:endParaRPr lang="es-ES" alt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Propiedad: Gobierno de Aragón </a:t>
            </a:r>
            <a:endParaRPr lang="pt-BR" alt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96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68452" y="146858"/>
            <a:ext cx="10178322" cy="774707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INTRUCCIONES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64296" y="1087819"/>
            <a:ext cx="10679064" cy="5548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2200" b="1" dirty="0"/>
              <a:t>AL GIRAR LA RULETA, DEBERÁS DECIR LO QUE INDICA RELACIONADO CON LA EMOCIÓN SELECCIONADA AL AZAR: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s-ES" sz="2200" b="1" dirty="0"/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2200" b="1" dirty="0">
                <a:solidFill>
                  <a:srgbClr val="94B6D2"/>
                </a:solidFill>
              </a:rPr>
              <a:t>NOMBRE: mencionar el nombre de la emoción que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200" b="1" dirty="0">
                <a:solidFill>
                  <a:srgbClr val="94B6D2"/>
                </a:solidFill>
              </a:rPr>
              <a:t>representa.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2200" b="1" dirty="0">
                <a:solidFill>
                  <a:srgbClr val="DD8047"/>
                </a:solidFill>
              </a:rPr>
              <a:t>SIGNIFICADO: definir la emoción.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2200" b="1" dirty="0">
                <a:solidFill>
                  <a:srgbClr val="A5AB81"/>
                </a:solidFill>
              </a:rPr>
              <a:t>FRASE: construir una frase con la emoción.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2200" b="1" dirty="0">
                <a:solidFill>
                  <a:srgbClr val="D8B25C"/>
                </a:solidFill>
              </a:rPr>
              <a:t>CONTRARIO: mencionar una emoción que sea contraria a la presentada. 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2200" b="1" dirty="0">
                <a:solidFill>
                  <a:srgbClr val="7BA79D"/>
                </a:solidFill>
              </a:rPr>
              <a:t>SITUACIÓN: contar una anécdota o situación en la que te hayas sentido con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200" b="1" dirty="0">
                <a:solidFill>
                  <a:srgbClr val="7BA79D"/>
                </a:solidFill>
              </a:rPr>
              <a:t>dicha emoción.</a:t>
            </a:r>
            <a:endParaRPr lang="es-ES" sz="2200" dirty="0">
              <a:solidFill>
                <a:srgbClr val="7BA79D"/>
              </a:solidFill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S" sz="2400" dirty="0"/>
          </a:p>
        </p:txBody>
      </p:sp>
      <p:sp>
        <p:nvSpPr>
          <p:cNvPr id="8" name="Botón de acción: Hacia delante o Siguiente 7">
            <a:hlinkClick r:id="" action="ppaction://hlinkshowjump?jump=nextslide" highlightClick="1">
              <a:snd r:embed="rId2" name="breeze.wav"/>
            </a:hlinkClick>
          </p:cNvPr>
          <p:cNvSpPr/>
          <p:nvPr/>
        </p:nvSpPr>
        <p:spPr>
          <a:xfrm>
            <a:off x="11094720" y="6217920"/>
            <a:ext cx="1097280" cy="640080"/>
          </a:xfrm>
          <a:prstGeom prst="actionButtonForwardNex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l="45856" t="6010" r="3003" b="5210"/>
          <a:stretch/>
        </p:blipFill>
        <p:spPr>
          <a:xfrm>
            <a:off x="8392258" y="1716337"/>
            <a:ext cx="2997884" cy="292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4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ble onda 3">
            <a:hlinkClick r:id="rId2" action="ppaction://hlinksldjump">
              <a:snd r:embed="rId3" name="drumroll.wav"/>
            </a:hlinkClick>
          </p:cNvPr>
          <p:cNvSpPr/>
          <p:nvPr/>
        </p:nvSpPr>
        <p:spPr>
          <a:xfrm>
            <a:off x="4193178" y="744582"/>
            <a:ext cx="3971108" cy="2351314"/>
          </a:xfrm>
          <a:prstGeom prst="doubleWave">
            <a:avLst/>
          </a:prstGeom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EXPRESIONES FACIALES</a:t>
            </a:r>
          </a:p>
        </p:txBody>
      </p:sp>
      <p:sp>
        <p:nvSpPr>
          <p:cNvPr id="5" name="Doble onda 4">
            <a:hlinkClick r:id="rId4" action="ppaction://hlinksldjump">
              <a:snd r:embed="rId3" name="drumroll.wav"/>
            </a:hlinkClick>
          </p:cNvPr>
          <p:cNvSpPr/>
          <p:nvPr/>
        </p:nvSpPr>
        <p:spPr>
          <a:xfrm>
            <a:off x="4193178" y="3757748"/>
            <a:ext cx="3971108" cy="2351314"/>
          </a:xfrm>
          <a:prstGeom prst="doubleWave">
            <a:avLst/>
          </a:prstGeom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SITUACIONES</a:t>
            </a:r>
          </a:p>
        </p:txBody>
      </p:sp>
    </p:spTree>
    <p:extLst>
      <p:ext uri="{BB962C8B-B14F-4D97-AF65-F5344CB8AC3E}">
        <p14:creationId xmlns:p14="http://schemas.microsoft.com/office/powerpoint/2010/main" val="144787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1678" y="575471"/>
            <a:ext cx="10178322" cy="950026"/>
          </a:xfrm>
        </p:spPr>
        <p:txBody>
          <a:bodyPr>
            <a:normAutofit/>
          </a:bodyPr>
          <a:lstStyle/>
          <a:p>
            <a:pPr algn="ctr"/>
            <a:r>
              <a:rPr lang="es-ES" sz="6000" b="1" dirty="0"/>
              <a:t>EXPRESIONES FACIALES</a:t>
            </a:r>
          </a:p>
        </p:txBody>
      </p:sp>
      <p:pic>
        <p:nvPicPr>
          <p:cNvPr id="10242" name="Picture 2" descr="http://www.arasaac.org/classes/img/thumbnail.php?i=c2l6ZT0zMDAmcnV0YT0uLi8uLi9yZXBvc2l0b3Jpby9vcmlnaW5hbGVzLzExNDc2LnBuZw==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89" y="169735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370480" y="4846320"/>
            <a:ext cx="7940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94B6D2"/>
                </a:solidFill>
              </a:rPr>
              <a:t>IDENTIFICAR Y RECONOCER LA EMOCIÓN A TRAVÉS DE LA EXPRESIÓN DEL ROSTRO</a:t>
            </a:r>
          </a:p>
        </p:txBody>
      </p:sp>
      <p:sp>
        <p:nvSpPr>
          <p:cNvPr id="6" name="Botón de acción: Hacia delante o Siguiente 5">
            <a:hlinkClick r:id="" action="ppaction://hlinkshowjump?jump=nextslide" highlightClick="1">
              <a:snd r:embed="rId3" name="breeze.wav"/>
            </a:hlinkClick>
          </p:cNvPr>
          <p:cNvSpPr/>
          <p:nvPr/>
        </p:nvSpPr>
        <p:spPr>
          <a:xfrm>
            <a:off x="11094720" y="6217920"/>
            <a:ext cx="1097280" cy="640080"/>
          </a:xfrm>
          <a:prstGeom prst="actionButtonForwardNex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950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pic>
        <p:nvPicPr>
          <p:cNvPr id="1030" name="Picture 6" descr="http://www.arasaac.org/classes/img/thumbnail.php?i=c2l6ZT0zMDAmcnV0YT0uLi8uLi9yZXBvc2l0b3Jpby9vcmlnaW5hbGVzLzMxOTIz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164" y="1543583"/>
            <a:ext cx="2858400" cy="2858400"/>
          </a:xfrm>
          <a:prstGeom prst="rect">
            <a:avLst/>
          </a:prstGeom>
          <a:noFill/>
          <a:ln w="762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298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2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1">
        <p:bldAsOne/>
      </p:bldGraphic>
      <p:bldGraphic spid="4" grpId="2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8" name="Picture 2" descr="http://www.arasaac.org/classes/img/thumbnail.php?i=c2l6ZT0zMDAmcnV0YT0uLi8uLi9yZXBvc2l0b3Jpby9vcmlnaW5hbGVzLzMyMTcw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50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rasaac.org/classes/img/thumbnail.php?i=c2l6ZT0zMDAmcnV0YT0uLi8uLi9yZXBvc2l0b3Jpby9vcmlnaW5hbGVzLzExOTU5LnBuZw==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164" y="1543583"/>
            <a:ext cx="2858400" cy="28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6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6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71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pic>
        <p:nvPicPr>
          <p:cNvPr id="2050" name="Picture 2" descr="http://www.arasaac.org/classes/img/thumbnail.php?i=c2l6ZT0zMDAmcnV0YT0uLi8uLi9yZXBvc2l0b3Jpby9vcmlnaW5hbGVzLzMxODk2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164" y="1543583"/>
            <a:ext cx="2858400" cy="2858400"/>
          </a:xfrm>
          <a:prstGeom prst="rect">
            <a:avLst/>
          </a:prstGeom>
          <a:noFill/>
          <a:ln w="762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648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2" name="Picture 2" descr="http://www.arasaac.org/classes/img/thumbnail.php?i=c2l6ZT0zMDAmcnV0YT0uLi8uLi9yZXBvc2l0b3Jpby9vcmlnaW5hbGVzLzExOTUz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72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146" name="Picture 2" descr="http://www.arasaac.org/classes/img/thumbnail.php?i=c2l6ZT0zMDAmcnV0YT0uLi8uLi9yZXBvc2l0b3Jpby9vcmlnaW5hbGVzLzMxODg0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80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Grupo 2"/>
          <p:cNvGrpSpPr/>
          <p:nvPr/>
        </p:nvGrpSpPr>
        <p:grpSpPr>
          <a:xfrm>
            <a:off x="1825614" y="1544033"/>
            <a:ext cx="2857500" cy="2857500"/>
            <a:chOff x="1825614" y="1544033"/>
            <a:chExt cx="2857500" cy="2857500"/>
          </a:xfrm>
        </p:grpSpPr>
        <p:pic>
          <p:nvPicPr>
            <p:cNvPr id="7172" name="Picture 4" descr="http://www.arasaac.org/classes/img/thumbnail.php?i=c2l6ZT0zMDAmcnV0YT0uLi8uLi9yZXBvc2l0b3Jpby9vcmlnaW5hbGVzLzI3MzgyLnBuZw==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5614" y="1544033"/>
              <a:ext cx="2857500" cy="285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ángulo 1"/>
            <p:cNvSpPr/>
            <p:nvPr/>
          </p:nvSpPr>
          <p:spPr>
            <a:xfrm>
              <a:off x="4193177" y="1544033"/>
              <a:ext cx="489937" cy="389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89503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218" name="Picture 2" descr="http://www.arasaac.org/classes/img/thumbnail.php?i=c2l6ZT0zMDAmcnV0YT0uLi8uLi9yZXBvc2l0b3Jpby9vcmlnaW5hbGVzLzM1NTMx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1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194" name="Picture 2" descr="http://www.arasaac.org/classes/img/thumbnail.php?i=c2l6ZT0zMDAmcnV0YT0uLi8uLi9yZXBvc2l0b3Jpby9vcmlnaW5hbGVzLzMwOTY0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03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338" name="Picture 2" descr="http://www.arasaac.org/classes/img/thumbnail.php?i=c2l6ZT0zMDAmcnV0YT0uLi8uLi9yZXBvc2l0b3Jpby9vcmlnaW5hbGVzLzMxMzEw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25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1678" y="575471"/>
            <a:ext cx="10178322" cy="950026"/>
          </a:xfrm>
        </p:spPr>
        <p:txBody>
          <a:bodyPr>
            <a:normAutofit/>
          </a:bodyPr>
          <a:lstStyle/>
          <a:p>
            <a:pPr algn="ctr"/>
            <a:r>
              <a:rPr lang="es-ES" sz="6000" b="1" dirty="0"/>
              <a:t>SITUACIONES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226039" y="4677996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94B6D2"/>
                </a:solidFill>
              </a:rPr>
              <a:t>IDENTIFICAR Y RECONOCER LA EMOCIÓN QUE DIVERSAS SITUACIONES PUEDEN GENERAR </a:t>
            </a:r>
          </a:p>
        </p:txBody>
      </p:sp>
      <p:sp>
        <p:nvSpPr>
          <p:cNvPr id="6" name="Botón de acción: Hacia delante o Siguiente 5">
            <a:hlinkClick r:id="" action="ppaction://hlinkshowjump?jump=nextslide" highlightClick="1">
              <a:snd r:embed="rId2" name="breeze.wav"/>
            </a:hlinkClick>
          </p:cNvPr>
          <p:cNvSpPr/>
          <p:nvPr/>
        </p:nvSpPr>
        <p:spPr>
          <a:xfrm>
            <a:off x="11094720" y="6217920"/>
            <a:ext cx="1097280" cy="640080"/>
          </a:xfrm>
          <a:prstGeom prst="actionButtonForwardNex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8" name="Picture 2" descr="http://www.arasaac.org/classes/img/thumbnail.php?i=c2l6ZT0zMDAmcnV0YT0uLi8uLi9yZXBvc2l0b3Jpby9vcmlnaW5hbGVzLzEwMjYxLnBuZw==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708" y="2103119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 rot="20529838">
            <a:off x="3173320" y="2344827"/>
            <a:ext cx="1872576" cy="1875524"/>
            <a:chOff x="1825614" y="1544033"/>
            <a:chExt cx="2857500" cy="2857500"/>
          </a:xfrm>
        </p:grpSpPr>
        <p:pic>
          <p:nvPicPr>
            <p:cNvPr id="10" name="Picture 4" descr="http://www.arasaac.org/classes/img/thumbnail.php?i=c2l6ZT0zMDAmcnV0YT0uLi8uLi9yZXBvc2l0b3Jpby9vcmlnaW5hbGVzLzQ1NTAucG5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5614" y="1544033"/>
              <a:ext cx="2857500" cy="285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orazón 10"/>
            <p:cNvSpPr/>
            <p:nvPr/>
          </p:nvSpPr>
          <p:spPr>
            <a:xfrm>
              <a:off x="4138660" y="1613181"/>
              <a:ext cx="444137" cy="378823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Corazón 11"/>
            <p:cNvSpPr/>
            <p:nvPr/>
          </p:nvSpPr>
          <p:spPr>
            <a:xfrm>
              <a:off x="1886594" y="1613181"/>
              <a:ext cx="444137" cy="378823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3" name="Picture 2" descr="http://www.arasaac.org/classes/img/thumbnail.php?i=c2l6ZT0zMDAmcnV0YT0uLi8uLi9yZXBvc2l0b3Jpby9vcmlnaW5hbGVzLzM2Mjk1LnBuZw==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4138">
            <a:off x="7939032" y="2422201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66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Grupo 2"/>
          <p:cNvGrpSpPr/>
          <p:nvPr/>
        </p:nvGrpSpPr>
        <p:grpSpPr>
          <a:xfrm>
            <a:off x="1825614" y="1544033"/>
            <a:ext cx="2857500" cy="2857500"/>
            <a:chOff x="1825614" y="1544033"/>
            <a:chExt cx="2857500" cy="2857500"/>
          </a:xfrm>
        </p:grpSpPr>
        <p:pic>
          <p:nvPicPr>
            <p:cNvPr id="12292" name="Picture 4" descr="http://www.arasaac.org/classes/img/thumbnail.php?i=c2l6ZT0zMDAmcnV0YT0uLi8uLi9yZXBvc2l0b3Jpby9vcmlnaW5hbGVzLzQ1NTAucG5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5614" y="1544033"/>
              <a:ext cx="2857500" cy="285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Corazón 1"/>
            <p:cNvSpPr/>
            <p:nvPr/>
          </p:nvSpPr>
          <p:spPr>
            <a:xfrm>
              <a:off x="4138660" y="1613181"/>
              <a:ext cx="444137" cy="378823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Corazón 15"/>
            <p:cNvSpPr/>
            <p:nvPr/>
          </p:nvSpPr>
          <p:spPr>
            <a:xfrm>
              <a:off x="1886594" y="1613181"/>
              <a:ext cx="444137" cy="378823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13041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362" name="Picture 2" descr="http://www.arasaac.org/classes/img/thumbnail.php?i=c2l6ZT0zMDAmcnV0YT0uLi8uLi9yZXBvc2l0b3Jpby9vcmlnaW5hbGVzLzEwMjYx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03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386" name="Picture 2" descr="http://www.arasaac.org/classes/img/thumbnail.php?i=c2l6ZT0zMDAmcnV0YT0uLi8uLi9yZXBvc2l0b3Jpby9vcmlnaW5hbGVzLzE2ODc3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94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410" name="Picture 2" descr="http://www.arasaac.org/classes/img/thumbnail.php?i=c2l6ZT0zMDAmcnV0YT0uLi8uLi9yZXBvc2l0b3Jpby9vcmlnaW5hbGVzLzE1NDYz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38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20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530" name="Picture 2" descr="http://www.arasaac.org/classes/img/thumbnail.php?i=c2l6ZT0zMDAmcnV0YT0uLi8uLi9yZXBvc2l0b3Jpby9vcmlnaW5hbGVzLzEwMTU1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89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266" name="Picture 2" descr="http://www.arasaac.org/classes/img/thumbnail.php?i=c2l6ZT0zMDAmcnV0YT0uLi8uLi9yZXBvc2l0b3Jpby9vcmlnaW5hbGVzLzI2NTg1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72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Grupo 2"/>
          <p:cNvGrpSpPr/>
          <p:nvPr/>
        </p:nvGrpSpPr>
        <p:grpSpPr>
          <a:xfrm>
            <a:off x="1824765" y="1544033"/>
            <a:ext cx="2857500" cy="2857500"/>
            <a:chOff x="1824765" y="1544033"/>
            <a:chExt cx="2857500" cy="2857500"/>
          </a:xfrm>
        </p:grpSpPr>
        <p:pic>
          <p:nvPicPr>
            <p:cNvPr id="21506" name="Picture 2" descr="http://www.arasaac.org/classes/img/thumbnail.php?i=c2l6ZT0zMDAmcnV0YT0uLi8uLi9yZXBvc2l0b3Jpby9vcmlnaW5hbGVzLzI4MTg3LnBuZw==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765" y="1544033"/>
              <a:ext cx="2857500" cy="285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2460185" y="1750423"/>
              <a:ext cx="317111" cy="3788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Elipse 14"/>
            <p:cNvSpPr/>
            <p:nvPr/>
          </p:nvSpPr>
          <p:spPr>
            <a:xfrm>
              <a:off x="3435927" y="1763405"/>
              <a:ext cx="417616" cy="3788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2766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482" name="Picture 2" descr="http://www.arasaac.org/classes/img/thumbnail.php?i=c2l6ZT0zMDAmcnV0YT0uLi8uLi9yZXBvc2l0b3Jpby9vcmlnaW5hbGVzLzEwMTc1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41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5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436" name="Picture 4" descr="http://www.arasaac.org/classes/img/thumbnail.php?i=c2l6ZT0zMDAmcnV0YT0uLi8uLi9yZXBvc2l0b3Jpby9vcmlnaW5hbGVzLzMxODM5LnBuZw=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www.arasaac.org/classes/img/thumbnail.php?i=c2l6ZT0zMDAmcnV0YT0uLi8uLi9yZXBvc2l0b3Jpby9vcmlnaW5hbGVzLzgwNTAucG5n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23" r="8146"/>
          <a:stretch/>
        </p:blipFill>
        <p:spPr bwMode="auto">
          <a:xfrm>
            <a:off x="3995173" y="3956651"/>
            <a:ext cx="376411" cy="32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42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ULETA"/>
          <p:cNvGraphicFramePr/>
          <p:nvPr>
            <p:extLst>
              <p:ext uri="{D42A27DB-BD31-4B8C-83A1-F6EECF244321}">
                <p14:modId xmlns:p14="http://schemas.microsoft.com/office/powerpoint/2010/main" val="2064037636"/>
              </p:ext>
            </p:extLst>
          </p:nvPr>
        </p:nvGraphicFramePr>
        <p:xfrm>
          <a:off x="5273709" y="478163"/>
          <a:ext cx="6918291" cy="581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Lágrima 4"/>
          <p:cNvSpPr/>
          <p:nvPr/>
        </p:nvSpPr>
        <p:spPr>
          <a:xfrm rot="18880267">
            <a:off x="8333858" y="2826530"/>
            <a:ext cx="1097254" cy="1128505"/>
          </a:xfrm>
          <a:prstGeom prst="teardrop">
            <a:avLst>
              <a:gd name="adj" fmla="val 119913"/>
            </a:avLst>
          </a:prstGeom>
          <a:solidFill>
            <a:srgbClr val="775F5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" name="BOTÓN"/>
          <p:cNvGrpSpPr/>
          <p:nvPr/>
        </p:nvGrpSpPr>
        <p:grpSpPr>
          <a:xfrm>
            <a:off x="5857241" y="5625774"/>
            <a:ext cx="875211" cy="795804"/>
            <a:chOff x="10660346" y="5785503"/>
            <a:chExt cx="875211" cy="795804"/>
          </a:xfrm>
        </p:grpSpPr>
        <p:sp>
          <p:nvSpPr>
            <p:cNvPr id="7" name="Elipse 6"/>
            <p:cNvSpPr/>
            <p:nvPr/>
          </p:nvSpPr>
          <p:spPr>
            <a:xfrm>
              <a:off x="10660346" y="5785503"/>
              <a:ext cx="875211" cy="795804"/>
            </a:xfrm>
            <a:prstGeom prst="ellipse">
              <a:avLst/>
            </a:prstGeom>
            <a:solidFill>
              <a:srgbClr val="775F5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10783398" y="5910385"/>
              <a:ext cx="629105" cy="546039"/>
            </a:xfrm>
            <a:prstGeom prst="ellipse">
              <a:avLst/>
            </a:prstGeom>
            <a:solidFill>
              <a:srgbClr val="94B6D2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Botón de acción: Final 10">
            <a:hlinkClick r:id="" action="ppaction://hlinkshowjump?jump=nextslide" highlightClick="1">
              <a:snd r:embed="rId5" name="applause.wav"/>
            </a:hlinkClick>
          </p:cNvPr>
          <p:cNvSpPr/>
          <p:nvPr/>
        </p:nvSpPr>
        <p:spPr>
          <a:xfrm>
            <a:off x="3435927" y="4925610"/>
            <a:ext cx="1039091" cy="652183"/>
          </a:xfrm>
          <a:prstGeom prst="actionButtonEnd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Botón de acción: Comienzo 11">
            <a:hlinkClick r:id="" action="ppaction://hlinkshowjump?jump=previousslide" highlightClick="1">
              <a:snd r:embed="rId6" name="click.wav"/>
            </a:hlinkClick>
          </p:cNvPr>
          <p:cNvSpPr/>
          <p:nvPr/>
        </p:nvSpPr>
        <p:spPr>
          <a:xfrm>
            <a:off x="1925783" y="4919192"/>
            <a:ext cx="1039091" cy="652183"/>
          </a:xfrm>
          <a:prstGeom prst="actionButtonBeginning">
            <a:avLst/>
          </a:prstGeom>
          <a:solidFill>
            <a:srgbClr val="775F55"/>
          </a:solidFill>
          <a:ln w="38100">
            <a:solidFill>
              <a:srgbClr val="94B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Sonido rule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42073" y="151775"/>
            <a:ext cx="609600" cy="6096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634364" y="1352783"/>
            <a:ext cx="3240000" cy="3240000"/>
          </a:xfrm>
          <a:prstGeom prst="rect">
            <a:avLst/>
          </a:prstGeom>
          <a:noFill/>
          <a:ln w="76200">
            <a:solidFill>
              <a:srgbClr val="775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458" name="Picture 2" descr="http://www.arasaac.org/classes/img/thumbnail.php?i=c2l6ZT0zMDAmcnV0YT0uLi8uLi9yZXBvc2l0b3Jpby9vcmlnaW5hbGVzLzM2Mjk1LnBuZw==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14" y="15440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93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55096"/>
          </a:xfrm>
        </p:spPr>
        <p:txBody>
          <a:bodyPr>
            <a:normAutofit/>
          </a:bodyPr>
          <a:lstStyle/>
          <a:p>
            <a:pPr algn="ctr"/>
            <a:r>
              <a:rPr lang="es-ES" sz="6000" dirty="0"/>
              <a:t>¡fantástico!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22128" y="5701328"/>
            <a:ext cx="663119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Autora: Psicóloga educativa Karen Marcela Herrera Chang</a:t>
            </a:r>
          </a:p>
          <a:p>
            <a:pPr algn="ctr"/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Autor pictogramas: Sergio </a:t>
            </a:r>
            <a:r>
              <a:rPr lang="pt-BR" alt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Palao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pt-BR" alt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Procedencia</a:t>
            </a:r>
            <a:r>
              <a:rPr lang="pt-BR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: ARASAAC (www.arasaac.org). Licencia: CC (BY-NC-SA)</a:t>
            </a:r>
            <a:endParaRPr lang="es-ES" alt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Propiedad: Gobierno de Aragón </a:t>
            </a:r>
            <a:endParaRPr lang="pt-BR" alt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4" name="Picture 2" descr="http://www.arasaac.org/classes/img/thumbnail.php?i=c2l6ZT0zMDAmcnV0YT0uLi8uLi9yZXBvc2l0b3Jpby9vcmlnaW5hbGVzLzMxNjIucG5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673" y="1745494"/>
            <a:ext cx="3448110" cy="344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4730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Distintivo</Template>
  <TotalTime>113</TotalTime>
  <Words>184</Words>
  <Application>Microsoft Office PowerPoint</Application>
  <PresentationFormat>Panorámica</PresentationFormat>
  <Paragraphs>28</Paragraphs>
  <Slides>26</Slides>
  <Notes>0</Notes>
  <HiddenSlides>0</HiddenSlides>
  <MMClips>20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Arial</vt:lpstr>
      <vt:lpstr>Arial Rounded MT Bold</vt:lpstr>
      <vt:lpstr>Gill Sans MT</vt:lpstr>
      <vt:lpstr>Impact</vt:lpstr>
      <vt:lpstr>Wingdings</vt:lpstr>
      <vt:lpstr>Badge</vt:lpstr>
      <vt:lpstr>RULETA DE LAS EMOCIONES</vt:lpstr>
      <vt:lpstr>INTRUCCIONES</vt:lpstr>
      <vt:lpstr>Presentación de PowerPoint</vt:lpstr>
      <vt:lpstr>EXPRESIONES FACIALES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SITUACIONES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¡fantástico!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RULETA DE LAS EMOCIONES</dc:title>
  <dc:creator>Karen Marcela Herrera Chang</dc:creator>
  <cp:lastModifiedBy>Susana Villamarín</cp:lastModifiedBy>
  <cp:revision>14</cp:revision>
  <dcterms:created xsi:type="dcterms:W3CDTF">2020-08-25T09:40:27Z</dcterms:created>
  <dcterms:modified xsi:type="dcterms:W3CDTF">2021-11-04T10:19:29Z</dcterms:modified>
</cp:coreProperties>
</file>